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handoutMasterIdLst>
    <p:handoutMasterId r:id="rId16"/>
  </p:handoutMasterIdLst>
  <p:sldIdLst>
    <p:sldId id="256" r:id="rId2"/>
    <p:sldId id="257" r:id="rId3"/>
    <p:sldId id="270" r:id="rId4"/>
    <p:sldId id="258" r:id="rId5"/>
    <p:sldId id="26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66"/>
    <p:restoredTop sz="94690"/>
  </p:normalViewPr>
  <p:slideViewPr>
    <p:cSldViewPr snapToGrid="0" snapToObjects="1">
      <p:cViewPr varScale="1">
        <p:scale>
          <a:sx n="60" d="100"/>
          <a:sy n="60" d="100"/>
        </p:scale>
        <p:origin x="5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88B20-E540-44C8-AE44-D8225CF2031C}" type="datetimeFigureOut">
              <a:rPr lang="fr-BE" smtClean="0"/>
              <a:t>26/09/19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EF971-D354-47F4-B4CF-55D1CFC1728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06913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9/26/19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3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9/26/19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24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9/26/19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12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9/26/19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93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9/26/19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53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9/26/19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33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9/26/19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84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9/26/19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55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9/26/19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63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9/26/19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20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7616CA0-919D-4A49-9C8A-62FDFB3A5183}" type="datetimeFigureOut">
              <a:rPr lang="en-US" smtClean="0"/>
              <a:t>9/26/19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64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9/26/19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78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pm.be/" TargetMode="External"/><Relationship Id="rId2" Type="http://schemas.openxmlformats.org/officeDocument/2006/relationships/hyperlink" Target="http://www.jeuxmath.b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jeuxmath.be/liens/videos-mathematiques/" TargetMode="External"/><Relationship Id="rId4" Type="http://schemas.openxmlformats.org/officeDocument/2006/relationships/hyperlink" Target="http://www.enseignement.be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euxmath.b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oellelamon@yahoo.fr" TargetMode="External"/><Relationship Id="rId2" Type="http://schemas.openxmlformats.org/officeDocument/2006/relationships/hyperlink" Target="http://www.jeuxmath.b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seignement.be/index.php?page=24761&amp;navi=2030" TargetMode="External"/><Relationship Id="rId2" Type="http://schemas.openxmlformats.org/officeDocument/2006/relationships/hyperlink" Target="http://www.enseignement.be/index.php?page=24737&amp;navi=295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khanacademy.org/signup" TargetMode="External"/><Relationship Id="rId5" Type="http://schemas.openxmlformats.org/officeDocument/2006/relationships/hyperlink" Target="https://elearning.cfwb.be/" TargetMode="External"/><Relationship Id="rId4" Type="http://schemas.openxmlformats.org/officeDocument/2006/relationships/hyperlink" Target="http://www.enseignement.be/index.php?page=26245&amp;navi=2032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bjm.be/" TargetMode="External"/><Relationship Id="rId2" Type="http://schemas.openxmlformats.org/officeDocument/2006/relationships/hyperlink" Target="https://www.ffjm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euxmath.be/ressource/expose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euxmath.be/fiches-tice/fiches-tice-tablette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euxmath.be/fiches-tice/fiches-tice-tablett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B1701-B72E-A340-B437-E7E17B42DC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boîte à outils MATHEMATIQUE DE L’INSTITUTEUR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C6408F-D6A7-4743-9243-D61637A4C2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Enseigner les maths EN PRIMAIRE,  AU XX1e siècle….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B7A39BB-92CF-0641-8203-0C9851687AA3}"/>
              </a:ext>
            </a:extLst>
          </p:cNvPr>
          <p:cNvSpPr txBox="1"/>
          <p:nvPr/>
        </p:nvSpPr>
        <p:spPr>
          <a:xfrm>
            <a:off x="7474226" y="5539409"/>
            <a:ext cx="4306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Joëlle LAMON, Bruxelles, septembre 2019</a:t>
            </a:r>
          </a:p>
        </p:txBody>
      </p:sp>
    </p:spTree>
    <p:extLst>
      <p:ext uri="{BB962C8B-B14F-4D97-AF65-F5344CB8AC3E}">
        <p14:creationId xmlns:p14="http://schemas.microsoft.com/office/powerpoint/2010/main" val="260087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2E731A-4ACC-124B-ABBA-1EE9329A1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8. Des réseaux pour échanger et s’informer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E4BEE3-D542-0D44-9341-2807D9EF3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Facebook (pages mathématiques)</a:t>
            </a:r>
          </a:p>
          <a:p>
            <a:r>
              <a:rPr lang="fr-FR" dirty="0"/>
              <a:t>Twitter (personnes – voir retweets)</a:t>
            </a:r>
          </a:p>
          <a:p>
            <a:r>
              <a:rPr lang="fr-FR" dirty="0"/>
              <a:t>Associations de profs (SBPM, APMEP, …)</a:t>
            </a:r>
          </a:p>
        </p:txBody>
      </p:sp>
    </p:spTree>
    <p:extLst>
      <p:ext uri="{BB962C8B-B14F-4D97-AF65-F5344CB8AC3E}">
        <p14:creationId xmlns:p14="http://schemas.microsoft.com/office/powerpoint/2010/main" val="941980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7C8707-A245-0E4C-BBBB-BEE0A116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9. Des sites et des VIDEOS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3C01FE-439B-3648-AFED-5A8CF2167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www.jeuxmath.be</a:t>
            </a:r>
            <a:r>
              <a:rPr lang="fr-FR" dirty="0"/>
              <a:t> (Bonus)</a:t>
            </a:r>
          </a:p>
          <a:p>
            <a:r>
              <a:rPr lang="fr-FR" dirty="0">
                <a:hlinkClick r:id="rId3"/>
              </a:rPr>
              <a:t>www.sbpm.be</a:t>
            </a:r>
            <a:r>
              <a:rPr lang="fr-FR" dirty="0"/>
              <a:t> mais aussi CREM, GEM, APMEP, IREM, UREM, CIJM, …</a:t>
            </a:r>
          </a:p>
          <a:p>
            <a:r>
              <a:rPr lang="fr-FR" dirty="0">
                <a:hlinkClick r:id="rId4"/>
              </a:rPr>
              <a:t>www.enseignement.be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>
                <a:hlinkClick r:id="rId5"/>
              </a:rPr>
              <a:t>http://www.jeuxmath.be/liens/videos-mathematiques/</a:t>
            </a:r>
            <a:r>
              <a:rPr lang="fr-FR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0664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09F329-EE80-4B4B-AA41-CB524B425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10. Des jeux … et d’autres approches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30E605-86BB-BE4E-9D04-036CB3584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853754"/>
            <a:ext cx="9603275" cy="4491085"/>
          </a:xfrm>
        </p:spPr>
        <p:txBody>
          <a:bodyPr>
            <a:normAutofit/>
          </a:bodyPr>
          <a:lstStyle/>
          <a:p>
            <a:r>
              <a:rPr lang="fr-FR" dirty="0"/>
              <a:t>Jeux logiques, sur les nombres, d’orientation, de géométrie, sur les grandeurs : voir </a:t>
            </a:r>
            <a:r>
              <a:rPr lang="fr-FR" dirty="0">
                <a:hlinkClick r:id="rId2"/>
              </a:rPr>
              <a:t>www.jeuxmath.be</a:t>
            </a:r>
            <a:r>
              <a:rPr lang="fr-FR" dirty="0"/>
              <a:t> </a:t>
            </a:r>
          </a:p>
          <a:p>
            <a:r>
              <a:rPr lang="fr-FR" dirty="0"/>
              <a:t>Jeux réels, sur tablettes / smartphone ou en ligne (Puzzles de Simon </a:t>
            </a:r>
            <a:r>
              <a:rPr lang="fr-FR" dirty="0" err="1"/>
              <a:t>Tatham</a:t>
            </a:r>
            <a:r>
              <a:rPr lang="fr-FR"/>
              <a:t>, ...)</a:t>
            </a:r>
            <a:endParaRPr lang="fr-FR" dirty="0"/>
          </a:p>
          <a:p>
            <a:r>
              <a:rPr lang="fr-FR" dirty="0"/>
              <a:t>Projets : Maths en Jeans, Maths à modeler, Concours André Parent, </a:t>
            </a:r>
          </a:p>
          <a:p>
            <a:r>
              <a:rPr lang="fr-FR" dirty="0"/>
              <a:t>CIJM : Salon « Culture et jeux mathématiques »</a:t>
            </a:r>
          </a:p>
          <a:p>
            <a:r>
              <a:rPr lang="fr-FR" dirty="0"/>
              <a:t>Maths et magie (Spécialiste : Dominique Souder)</a:t>
            </a:r>
          </a:p>
          <a:p>
            <a:r>
              <a:rPr lang="fr-FR" dirty="0"/>
              <a:t>Spectacles mathématiques</a:t>
            </a:r>
          </a:p>
          <a:p>
            <a:r>
              <a:rPr lang="fr-FR" dirty="0"/>
              <a:t>Expositions mathématiques</a:t>
            </a:r>
          </a:p>
          <a:p>
            <a:r>
              <a:rPr lang="fr-FR" dirty="0"/>
              <a:t>Création de jeux</a:t>
            </a:r>
          </a:p>
        </p:txBody>
      </p:sp>
    </p:spTree>
    <p:extLst>
      <p:ext uri="{BB962C8B-B14F-4D97-AF65-F5344CB8AC3E}">
        <p14:creationId xmlns:p14="http://schemas.microsoft.com/office/powerpoint/2010/main" val="1706836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95CF96-9D85-C04A-9FD2-770AEAD7A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… ET BIEN PLUS !!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9861D2-ECFE-3A4F-A77E-410A69E3E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Apports des neurosciences, de la métacognition</a:t>
            </a:r>
          </a:p>
          <a:p>
            <a:r>
              <a:rPr lang="fr-FR" dirty="0"/>
              <a:t>Dyscalculie – enseignement spécialisé</a:t>
            </a:r>
          </a:p>
          <a:p>
            <a:r>
              <a:rPr lang="fr-FR" dirty="0"/>
              <a:t>Interdisciplinarité</a:t>
            </a:r>
          </a:p>
          <a:p>
            <a:r>
              <a:rPr lang="fr-FR" dirty="0"/>
              <a:t>Utilisations variées des TICE</a:t>
            </a:r>
          </a:p>
          <a:p>
            <a:r>
              <a:rPr lang="fr-FR" dirty="0"/>
              <a:t>Histoire des maths</a:t>
            </a:r>
          </a:p>
          <a:p>
            <a:r>
              <a:rPr lang="fr-FR" dirty="0"/>
              <a:t>Méthodes d’apprentissage et différenciation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8937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79C603-C4C1-E745-B919-E68BDDA5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Des questions, des souhaits, des remarques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BF4A21-8940-F049-8A3A-9BF01D1FF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Bonus : </a:t>
            </a:r>
            <a:r>
              <a:rPr lang="fr-FR" dirty="0">
                <a:hlinkClick r:id="rId2"/>
              </a:rPr>
              <a:t>http://www.jeuxmath.be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Contact :</a:t>
            </a:r>
          </a:p>
          <a:p>
            <a:pPr marL="0" indent="0">
              <a:buNone/>
            </a:pPr>
            <a:r>
              <a:rPr lang="fr-FR" dirty="0"/>
              <a:t>Joëlle Lamon</a:t>
            </a:r>
          </a:p>
          <a:p>
            <a:pPr marL="0" indent="0">
              <a:buNone/>
            </a:pPr>
            <a:r>
              <a:rPr lang="fr-FR" dirty="0">
                <a:hlinkClick r:id="rId3"/>
              </a:rPr>
              <a:t>joellelamon@yahoo.fr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7070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A50FE1-22D8-0243-B965-BAE60D2B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TYPES D’OUTILS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12CB25-4847-FF45-A52E-8051B8563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3"/>
            <a:ext cx="9603275" cy="425549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/>
              <a:t>Du matériel pédagogique concret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Des manuels, des cours et des documents officiels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Des livres et des revues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Des problèmes originaux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Des logiciels et applications mathématiques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Des logiciels et applications généralistes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Des réseaux pour échanger et s’informer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Des sites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Des jeux … et d’autres approches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4828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683564-D538-794B-96E8-4DDC92FA8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DU MATERIEL PEDAGOGIQUE CONCRET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FFBFE3-9185-DF4A-91A8-9194D395F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Des jetons, ..., des paquets de 10, 100, 1000 pour la numération</a:t>
            </a:r>
          </a:p>
          <a:p>
            <a:r>
              <a:rPr lang="fr-FR" dirty="0"/>
              <a:t>Des boites, récipients, objets de grandeurs et masses variées, des objets pouvant servir d’étalons, des objets de référence pour chaque étalon utilisé, une balance</a:t>
            </a:r>
          </a:p>
          <a:p>
            <a:r>
              <a:rPr lang="fr-FR" dirty="0"/>
              <a:t>Des tiges ou pailles, de la </a:t>
            </a:r>
            <a:r>
              <a:rPr lang="fr-FR" dirty="0" err="1"/>
              <a:t>patafix</a:t>
            </a:r>
            <a:r>
              <a:rPr lang="fr-FR" dirty="0"/>
              <a:t> (</a:t>
            </a:r>
            <a:r>
              <a:rPr lang="fr-FR" dirty="0" err="1"/>
              <a:t>buddies</a:t>
            </a:r>
            <a:r>
              <a:rPr lang="fr-FR" dirty="0"/>
              <a:t>), des solides de toutes sortes, des figures planes variées</a:t>
            </a:r>
          </a:p>
          <a:p>
            <a:r>
              <a:rPr lang="fr-FR" dirty="0" err="1"/>
              <a:t>Géoplan</a:t>
            </a:r>
            <a:r>
              <a:rPr lang="fr-FR" dirty="0"/>
              <a:t>,  </a:t>
            </a:r>
            <a:r>
              <a:rPr lang="fr-FR" dirty="0" err="1"/>
              <a:t>Attrimaths</a:t>
            </a:r>
            <a:r>
              <a:rPr lang="fr-FR" dirty="0"/>
              <a:t>, Réglettes </a:t>
            </a:r>
            <a:r>
              <a:rPr lang="fr-FR" dirty="0" err="1"/>
              <a:t>Cuisenaire</a:t>
            </a:r>
            <a:r>
              <a:rPr lang="fr-FR" dirty="0"/>
              <a:t>, </a:t>
            </a:r>
            <a:r>
              <a:rPr lang="fr-FR" dirty="0" err="1"/>
              <a:t>Georègles</a:t>
            </a:r>
            <a:r>
              <a:rPr lang="fr-FR" dirty="0"/>
              <a:t>, </a:t>
            </a:r>
            <a:r>
              <a:rPr lang="fr-FR" dirty="0" err="1"/>
              <a:t>Polydrons</a:t>
            </a:r>
            <a:r>
              <a:rPr lang="fr-FR" dirty="0"/>
              <a:t> ou équivalents .....</a:t>
            </a:r>
          </a:p>
        </p:txBody>
      </p:sp>
    </p:spTree>
    <p:extLst>
      <p:ext uri="{BB962C8B-B14F-4D97-AF65-F5344CB8AC3E}">
        <p14:creationId xmlns:p14="http://schemas.microsoft.com/office/powerpoint/2010/main" val="226919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E244D0-3A56-A444-A5CE-DA9D06285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Des manuels, DES cours et des documents officiels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7589A0-B096-CB41-B5B3-699F26E61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435" y="2015732"/>
            <a:ext cx="10257182" cy="345061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Les classiques belges :  Tip Top,  Maths et moustiques Galaxie Math, Faire des maths, ...  en gardant un </a:t>
            </a:r>
            <a:r>
              <a:rPr lang="fr-FR" dirty="0" err="1"/>
              <a:t>oeil</a:t>
            </a:r>
            <a:r>
              <a:rPr lang="fr-FR" dirty="0"/>
              <a:t> critique.</a:t>
            </a:r>
            <a:br>
              <a:rPr lang="fr-FR" dirty="0"/>
            </a:br>
            <a:endParaRPr lang="fr-FR" dirty="0"/>
          </a:p>
          <a:p>
            <a:r>
              <a:rPr lang="fr-FR" dirty="0"/>
              <a:t>Quelques référentiels</a:t>
            </a:r>
          </a:p>
          <a:p>
            <a:pPr lvl="1"/>
            <a:r>
              <a:rPr lang="fr-BE" i="1" dirty="0"/>
              <a:t>Les mathématiques à l'école élémentaire</a:t>
            </a:r>
            <a:r>
              <a:rPr lang="fr-BE" dirty="0"/>
              <a:t> tomes 1 et 2 </a:t>
            </a:r>
            <a:r>
              <a:rPr lang="fr-FR" dirty="0"/>
              <a:t>(</a:t>
            </a:r>
            <a:r>
              <a:rPr lang="fr-FR" dirty="0" err="1"/>
              <a:t>Roegiers</a:t>
            </a:r>
            <a:r>
              <a:rPr lang="fr-FR" dirty="0"/>
              <a:t> </a:t>
            </a:r>
            <a:r>
              <a:rPr lang="fr-FR" dirty="0" err="1"/>
              <a:t>etc</a:t>
            </a:r>
            <a:r>
              <a:rPr lang="fr-FR" dirty="0"/>
              <a:t>,  De Boeck, version récente)</a:t>
            </a:r>
          </a:p>
          <a:p>
            <a:pPr lvl="1"/>
            <a:r>
              <a:rPr lang="fr-FR" i="1" dirty="0"/>
              <a:t>Les maths à toutes les sauces </a:t>
            </a:r>
            <a:r>
              <a:rPr lang="fr-FR" dirty="0"/>
              <a:t>(B. </a:t>
            </a:r>
            <a:r>
              <a:rPr lang="fr-FR" dirty="0" err="1"/>
              <a:t>Guéritte</a:t>
            </a:r>
            <a:r>
              <a:rPr lang="fr-FR" dirty="0"/>
              <a:t>-Hess, Le Pommier, 2005)</a:t>
            </a:r>
          </a:p>
          <a:p>
            <a:pPr lvl="1"/>
            <a:r>
              <a:rPr lang="fr-BE" i="1" dirty="0"/>
              <a:t>Questions sur la géométrie et son enseignement</a:t>
            </a:r>
            <a:r>
              <a:rPr lang="fr-BE" dirty="0"/>
              <a:t>, (Boule, Nathan Pédagogie, Paris, 2001)</a:t>
            </a:r>
          </a:p>
          <a:p>
            <a:pPr lvl="1"/>
            <a:r>
              <a:rPr lang="fr-BE" dirty="0"/>
              <a:t>BARUK Stella, </a:t>
            </a:r>
            <a:r>
              <a:rPr lang="fr-BE" i="1" dirty="0"/>
              <a:t>Comptes pour petits et grands</a:t>
            </a:r>
            <a:r>
              <a:rPr lang="fr-BE" dirty="0"/>
              <a:t> (Vol 1 et Vol 2), Magnard, Paris, 2003</a:t>
            </a:r>
          </a:p>
          <a:p>
            <a:pPr lvl="1"/>
            <a:r>
              <a:rPr lang="fr-BE" dirty="0"/>
              <a:t>Collection "Maths et sens" des éditions De Boeck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380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EA4BA3-0B91-2747-AC85-1BFA73A2B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Des Cours et DES DOCUMENTS OFFICIELS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684CFF-4A20-0F43-865C-791F60FCD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2015732"/>
            <a:ext cx="11569148" cy="3450613"/>
          </a:xfrm>
        </p:spPr>
        <p:txBody>
          <a:bodyPr/>
          <a:lstStyle/>
          <a:p>
            <a:r>
              <a:rPr lang="fr-FR" dirty="0"/>
              <a:t>Socles de compétences : </a:t>
            </a:r>
            <a:r>
              <a:rPr lang="fr-FR" dirty="0">
                <a:hlinkClick r:id="rId2"/>
              </a:rPr>
              <a:t>http://www.enseignement.be/index.php?page=24737&amp;navi=2950</a:t>
            </a:r>
            <a:r>
              <a:rPr lang="fr-FR" dirty="0"/>
              <a:t> </a:t>
            </a:r>
          </a:p>
          <a:p>
            <a:r>
              <a:rPr lang="fr-FR" dirty="0"/>
              <a:t>Evaluations externes et pistes didactiques :  </a:t>
            </a:r>
            <a:r>
              <a:rPr lang="fr-FR" dirty="0">
                <a:hlinkClick r:id="rId3"/>
              </a:rPr>
              <a:t>http://www.enseignement.be/index.php?page=24761&amp;navi=2030</a:t>
            </a:r>
            <a:r>
              <a:rPr lang="fr-FR" dirty="0"/>
              <a:t> </a:t>
            </a:r>
          </a:p>
          <a:p>
            <a:r>
              <a:rPr lang="fr-FR" dirty="0"/>
              <a:t>Outils d’évaluation : </a:t>
            </a:r>
            <a:r>
              <a:rPr lang="fr-FR" dirty="0">
                <a:hlinkClick r:id="rId4"/>
              </a:rPr>
              <a:t>http://www.enseignement.be/index.php?page=26245&amp;navi=2032</a:t>
            </a:r>
            <a:r>
              <a:rPr lang="fr-FR" dirty="0"/>
              <a:t> </a:t>
            </a:r>
          </a:p>
          <a:p>
            <a:r>
              <a:rPr lang="fr-FR" dirty="0"/>
              <a:t>Enseignement à distance (e-learning) : </a:t>
            </a:r>
            <a:r>
              <a:rPr lang="fr-FR" dirty="0">
                <a:hlinkClick r:id="rId5"/>
              </a:rPr>
              <a:t>https://elearning.cfwb.be</a:t>
            </a:r>
            <a:r>
              <a:rPr lang="fr-FR" dirty="0"/>
              <a:t> ; </a:t>
            </a:r>
          </a:p>
          <a:p>
            <a:r>
              <a:rPr lang="fr-FR" dirty="0"/>
              <a:t>Khan </a:t>
            </a:r>
            <a:r>
              <a:rPr lang="fr-FR" dirty="0" err="1"/>
              <a:t>Académy</a:t>
            </a:r>
            <a:r>
              <a:rPr lang="fr-FR" dirty="0"/>
              <a:t> : </a:t>
            </a:r>
            <a:r>
              <a:rPr lang="fr-FR" dirty="0">
                <a:hlinkClick r:id="rId6"/>
              </a:rPr>
              <a:t>https://fr.khanacademy.org/signup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6342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4048D4-0506-444C-BAE3-B28399ABF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4. Des livres ET DES REVUES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FFA870-B86F-E849-946E-594333F1F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Le grand roman des maths </a:t>
            </a:r>
            <a:r>
              <a:rPr lang="fr-FR" dirty="0"/>
              <a:t>(Mickaël Launay (« </a:t>
            </a:r>
            <a:r>
              <a:rPr lang="fr-FR" dirty="0" err="1"/>
              <a:t>Micmaths</a:t>
            </a:r>
            <a:r>
              <a:rPr lang="fr-FR" dirty="0"/>
              <a:t> »), Flammarion, 2016)</a:t>
            </a:r>
          </a:p>
          <a:p>
            <a:r>
              <a:rPr lang="fr-FR" i="1" dirty="0"/>
              <a:t>Jeux, situations et manipulations mathématiques </a:t>
            </a:r>
            <a:r>
              <a:rPr lang="fr-FR" dirty="0"/>
              <a:t>(Denis et Guy </a:t>
            </a:r>
            <a:r>
              <a:rPr lang="fr-FR" dirty="0" err="1"/>
              <a:t>Jullemier</a:t>
            </a:r>
            <a:r>
              <a:rPr lang="fr-FR" dirty="0"/>
              <a:t>, Hachette, 2013)</a:t>
            </a:r>
          </a:p>
          <a:p>
            <a:r>
              <a:rPr lang="fr-FR" i="1" dirty="0"/>
              <a:t>Savoir dénombrer et savoir calculer au cycle </a:t>
            </a:r>
            <a:r>
              <a:rPr lang="fr-FR" dirty="0"/>
              <a:t>... (Sacré et </a:t>
            </a:r>
            <a:r>
              <a:rPr lang="fr-FR" dirty="0" err="1"/>
              <a:t>Stegen</a:t>
            </a:r>
            <a:r>
              <a:rPr lang="fr-FR" dirty="0"/>
              <a:t>, Labor, 2003)</a:t>
            </a:r>
          </a:p>
          <a:p>
            <a:r>
              <a:rPr lang="fr-FR" i="1" dirty="0"/>
              <a:t>Voyage en </a:t>
            </a:r>
            <a:r>
              <a:rPr lang="fr-FR" i="1" dirty="0" err="1"/>
              <a:t>calculie</a:t>
            </a:r>
            <a:r>
              <a:rPr lang="fr-FR" i="1" dirty="0"/>
              <a:t> </a:t>
            </a:r>
            <a:r>
              <a:rPr lang="fr-FR" dirty="0"/>
              <a:t>(</a:t>
            </a:r>
            <a:r>
              <a:rPr lang="fr-FR" dirty="0" err="1"/>
              <a:t>Deridder</a:t>
            </a:r>
            <a:r>
              <a:rPr lang="fr-FR" dirty="0"/>
              <a:t> et </a:t>
            </a:r>
            <a:r>
              <a:rPr lang="fr-FR" dirty="0" err="1"/>
              <a:t>Hoeben</a:t>
            </a:r>
            <a:r>
              <a:rPr lang="fr-FR" dirty="0"/>
              <a:t>, Editions </a:t>
            </a:r>
            <a:r>
              <a:rPr lang="fr-FR" dirty="0" err="1"/>
              <a:t>Atzeo</a:t>
            </a:r>
            <a:r>
              <a:rPr lang="fr-FR" dirty="0"/>
              <a:t>, 2018)</a:t>
            </a:r>
          </a:p>
          <a:p>
            <a:r>
              <a:rPr lang="fr-FR" dirty="0"/>
              <a:t>Revue </a:t>
            </a:r>
            <a:r>
              <a:rPr lang="fr-FR" i="1" dirty="0"/>
              <a:t>Losanges</a:t>
            </a:r>
            <a:r>
              <a:rPr lang="fr-FR" dirty="0"/>
              <a:t> éditée par la SBPM</a:t>
            </a:r>
          </a:p>
        </p:txBody>
      </p:sp>
    </p:spTree>
    <p:extLst>
      <p:ext uri="{BB962C8B-B14F-4D97-AF65-F5344CB8AC3E}">
        <p14:creationId xmlns:p14="http://schemas.microsoft.com/office/powerpoint/2010/main" val="196903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8426A2-E88C-D742-81CE-0EAEFFFEC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5. Des problèmes originaux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8B7B56-BCC9-D74F-8875-13D70E9D1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2015732"/>
            <a:ext cx="11714922" cy="3974251"/>
          </a:xfrm>
        </p:spPr>
        <p:txBody>
          <a:bodyPr>
            <a:normAutofit/>
          </a:bodyPr>
          <a:lstStyle/>
          <a:p>
            <a:r>
              <a:rPr lang="fr-FR" dirty="0"/>
              <a:t>Olympiades Mathématiques Belges (Recueils de questions, 8 tomes en 2018)</a:t>
            </a:r>
          </a:p>
          <a:p>
            <a:r>
              <a:rPr lang="fr-FR" dirty="0" err="1"/>
              <a:t>Panoramath</a:t>
            </a:r>
            <a:r>
              <a:rPr lang="fr-FR" dirty="0"/>
              <a:t> (reprise de questions de diverses compétitions, n°7 paru en 2019)</a:t>
            </a:r>
          </a:p>
          <a:p>
            <a:r>
              <a:rPr lang="fr-FR" dirty="0"/>
              <a:t>Fédération Française/Belge des Jeux Mathématiques et Logiques </a:t>
            </a:r>
            <a:br>
              <a:rPr lang="fr-FR" dirty="0"/>
            </a:br>
            <a:r>
              <a:rPr lang="fr-FR" dirty="0"/>
              <a:t>(</a:t>
            </a:r>
            <a:r>
              <a:rPr lang="fr-FR" dirty="0">
                <a:hlinkClick r:id="rId2"/>
              </a:rPr>
              <a:t>https://www.ffjm.org</a:t>
            </a:r>
            <a:r>
              <a:rPr lang="fr-FR" dirty="0"/>
              <a:t> et </a:t>
            </a:r>
            <a:r>
              <a:rPr lang="fr-FR" dirty="0">
                <a:hlinkClick r:id="rId3"/>
              </a:rPr>
              <a:t>https://www.fbjm.be</a:t>
            </a:r>
            <a:r>
              <a:rPr lang="fr-FR" dirty="0"/>
              <a:t> )</a:t>
            </a:r>
          </a:p>
          <a:p>
            <a:r>
              <a:rPr lang="fr-FR" dirty="0"/>
              <a:t>Recueils de problèmes mathématiques (</a:t>
            </a:r>
            <a:r>
              <a:rPr lang="fr-FR" dirty="0" err="1"/>
              <a:t>Loyd</a:t>
            </a:r>
            <a:r>
              <a:rPr lang="fr-FR" dirty="0"/>
              <a:t>, Gardner, Steward, …)</a:t>
            </a:r>
            <a:br>
              <a:rPr lang="fr-FR" dirty="0"/>
            </a:br>
            <a:r>
              <a:rPr lang="fr-FR" dirty="0">
                <a:hlinkClick r:id="rId4"/>
              </a:rPr>
              <a:t>http://www.jeuxmath.be/ressource/exposes/</a:t>
            </a:r>
            <a:r>
              <a:rPr lang="fr-FR" dirty="0"/>
              <a:t> (</a:t>
            </a:r>
            <a:r>
              <a:rPr lang="fr-FR" dirty="0" err="1"/>
              <a:t>Loyd</a:t>
            </a:r>
            <a:r>
              <a:rPr lang="fr-FR" dirty="0"/>
              <a:t>, Gardner)</a:t>
            </a:r>
          </a:p>
        </p:txBody>
      </p:sp>
    </p:spTree>
    <p:extLst>
      <p:ext uri="{BB962C8B-B14F-4D97-AF65-F5344CB8AC3E}">
        <p14:creationId xmlns:p14="http://schemas.microsoft.com/office/powerpoint/2010/main" val="1553031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7E9572-8934-BF47-A7A7-BB382F659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17" y="804519"/>
            <a:ext cx="10416209" cy="1049235"/>
          </a:xfrm>
        </p:spPr>
        <p:txBody>
          <a:bodyPr/>
          <a:lstStyle/>
          <a:p>
            <a:r>
              <a:rPr lang="fr-FR" dirty="0"/>
              <a:t>6. Des logiciels et applications mathématiques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30B1A9-82D9-2441-9FAC-E3250CE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6772"/>
          </a:xfrm>
        </p:spPr>
        <p:txBody>
          <a:bodyPr>
            <a:normAutofit/>
          </a:bodyPr>
          <a:lstStyle/>
          <a:p>
            <a:r>
              <a:rPr lang="fr-FR" dirty="0"/>
              <a:t>Exercices ludiques : Duel Maths, </a:t>
            </a:r>
            <a:r>
              <a:rPr lang="fr-FR" dirty="0" err="1"/>
              <a:t>Calcul@tice</a:t>
            </a:r>
            <a:r>
              <a:rPr lang="fr-FR" dirty="0"/>
              <a:t>, </a:t>
            </a:r>
            <a:r>
              <a:rPr lang="fr-FR" dirty="0" err="1"/>
              <a:t>Number</a:t>
            </a:r>
            <a:r>
              <a:rPr lang="fr-FR" dirty="0"/>
              <a:t> Catcher (Attrape-nombres), Roi des maths, </a:t>
            </a:r>
            <a:r>
              <a:rPr lang="fr-FR" dirty="0" err="1"/>
              <a:t>SolveMe</a:t>
            </a:r>
            <a:r>
              <a:rPr lang="fr-FR" dirty="0"/>
              <a:t> Mobiles, </a:t>
            </a:r>
            <a:r>
              <a:rPr lang="fr-FR" dirty="0" err="1"/>
              <a:t>Run</a:t>
            </a:r>
            <a:r>
              <a:rPr lang="fr-FR" dirty="0"/>
              <a:t> Marco, </a:t>
            </a:r>
            <a:r>
              <a:rPr lang="fr-FR" dirty="0" err="1"/>
              <a:t>Euclidea</a:t>
            </a:r>
            <a:r>
              <a:rPr lang="fr-FR" dirty="0"/>
              <a:t> pour les plus avancés, Scratch</a:t>
            </a:r>
          </a:p>
          <a:p>
            <a:r>
              <a:rPr lang="fr-FR" dirty="0"/>
              <a:t>Environnements et matériel iconique : </a:t>
            </a:r>
            <a:r>
              <a:rPr lang="fr-FR" dirty="0" err="1"/>
              <a:t>Number</a:t>
            </a:r>
            <a:r>
              <a:rPr lang="fr-FR" dirty="0"/>
              <a:t> Frames, </a:t>
            </a:r>
            <a:r>
              <a:rPr lang="fr-FR" dirty="0" err="1"/>
              <a:t>Number</a:t>
            </a:r>
            <a:r>
              <a:rPr lang="fr-FR" dirty="0"/>
              <a:t> </a:t>
            </a:r>
            <a:r>
              <a:rPr lang="fr-FR" dirty="0" err="1"/>
              <a:t>Pieces</a:t>
            </a:r>
            <a:r>
              <a:rPr lang="fr-FR" dirty="0"/>
              <a:t>, Pattern </a:t>
            </a:r>
            <a:r>
              <a:rPr lang="fr-FR" dirty="0" err="1"/>
              <a:t>Shapes</a:t>
            </a:r>
            <a:r>
              <a:rPr lang="fr-FR" dirty="0"/>
              <a:t>, </a:t>
            </a:r>
            <a:r>
              <a:rPr lang="fr-FR" dirty="0" err="1"/>
              <a:t>GeoBoard</a:t>
            </a:r>
            <a:endParaRPr lang="fr-FR" dirty="0"/>
          </a:p>
          <a:p>
            <a:r>
              <a:rPr lang="fr-FR" dirty="0"/>
              <a:t>Environnement plus complexes, en vue du secondaire : </a:t>
            </a:r>
            <a:r>
              <a:rPr lang="fr-FR" dirty="0" err="1"/>
              <a:t>GeoGebra</a:t>
            </a:r>
            <a:r>
              <a:rPr lang="fr-FR" dirty="0"/>
              <a:t>, Excel</a:t>
            </a:r>
          </a:p>
          <a:p>
            <a:r>
              <a:rPr lang="fr-FR" dirty="0"/>
              <a:t>Calculatrice++ Free</a:t>
            </a:r>
          </a:p>
          <a:p>
            <a:r>
              <a:rPr lang="fr-FR" dirty="0"/>
              <a:t>Référentiels et formulaires : Formules Free, Math formulas Free (Référentiels)</a:t>
            </a:r>
          </a:p>
          <a:p>
            <a:pPr marL="0" indent="0">
              <a:buNone/>
            </a:pPr>
            <a:r>
              <a:rPr lang="fr-FR" dirty="0"/>
              <a:t>Informations : </a:t>
            </a:r>
            <a:r>
              <a:rPr lang="fr-FR" dirty="0">
                <a:hlinkClick r:id="rId2"/>
              </a:rPr>
              <a:t>http://www.jeuxmath.be/fiches-tice/fiches-tice-tablettes/</a:t>
            </a: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733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AFFA9C-2C7E-5546-AF4D-701C36997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7. Des logiciels et applications généralistes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FC7D82-2790-F84F-94AA-D45FA0FA1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716372"/>
          </a:xfrm>
        </p:spPr>
        <p:txBody>
          <a:bodyPr/>
          <a:lstStyle/>
          <a:p>
            <a:r>
              <a:rPr lang="fr-FR" dirty="0" err="1"/>
              <a:t>Padlet</a:t>
            </a:r>
            <a:r>
              <a:rPr lang="fr-FR" dirty="0"/>
              <a:t> et équivalents (</a:t>
            </a:r>
            <a:r>
              <a:rPr lang="fr-FR" dirty="0" err="1"/>
              <a:t>Framemo</a:t>
            </a:r>
            <a:r>
              <a:rPr lang="fr-FR" dirty="0"/>
              <a:t>, Lino) : tableaux blancs collaboratifs</a:t>
            </a:r>
          </a:p>
          <a:p>
            <a:r>
              <a:rPr lang="fr-FR" dirty="0"/>
              <a:t>Google </a:t>
            </a:r>
            <a:r>
              <a:rPr lang="fr-FR" dirty="0" err="1"/>
              <a:t>Forms</a:t>
            </a:r>
            <a:r>
              <a:rPr lang="fr-FR" dirty="0"/>
              <a:t>, </a:t>
            </a:r>
            <a:r>
              <a:rPr lang="fr-FR" dirty="0" err="1"/>
              <a:t>Plickers</a:t>
            </a:r>
            <a:r>
              <a:rPr lang="fr-FR" dirty="0"/>
              <a:t>, </a:t>
            </a:r>
            <a:r>
              <a:rPr lang="fr-FR" dirty="0" err="1"/>
              <a:t>Kahoot</a:t>
            </a:r>
            <a:r>
              <a:rPr lang="fr-FR" dirty="0"/>
              <a:t>, </a:t>
            </a:r>
            <a:r>
              <a:rPr lang="fr-FR" dirty="0" err="1"/>
              <a:t>Wooclap</a:t>
            </a:r>
            <a:r>
              <a:rPr lang="fr-FR" dirty="0"/>
              <a:t> : évaluation</a:t>
            </a:r>
          </a:p>
          <a:p>
            <a:r>
              <a:rPr lang="fr-FR" dirty="0"/>
              <a:t>Google Drive et autres, plateformes scolaires</a:t>
            </a:r>
          </a:p>
          <a:p>
            <a:r>
              <a:rPr lang="fr-FR" dirty="0"/>
              <a:t>PDF Viewer ou équivalent : correction et stockage de documents</a:t>
            </a:r>
          </a:p>
          <a:p>
            <a:r>
              <a:rPr lang="fr-FR" dirty="0" err="1"/>
              <a:t>Simplemind</a:t>
            </a:r>
            <a:r>
              <a:rPr lang="fr-FR" dirty="0"/>
              <a:t>+ Cartes mentales</a:t>
            </a:r>
          </a:p>
          <a:p>
            <a:r>
              <a:rPr lang="fr-FR" dirty="0" err="1"/>
              <a:t>Skitch</a:t>
            </a:r>
            <a:r>
              <a:rPr lang="fr-FR" dirty="0"/>
              <a:t> pour annoter une photo</a:t>
            </a:r>
          </a:p>
          <a:p>
            <a:pPr marL="0" indent="0">
              <a:buNone/>
            </a:pPr>
            <a:r>
              <a:rPr lang="fr-FR" dirty="0"/>
              <a:t>Informations : </a:t>
            </a:r>
            <a:r>
              <a:rPr lang="fr-FR" dirty="0">
                <a:hlinkClick r:id="rId2"/>
              </a:rPr>
              <a:t>http://www.jeuxmath.be/fiches-tice/fiches-tice-tablettes/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146632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{16A143F6-0C0F-3244-B086-621DEF79B179}tf10001119</Template>
  <TotalTime>301</TotalTime>
  <Words>720</Words>
  <Application>Microsoft Macintosh PowerPoint</Application>
  <PresentationFormat>Grand écran</PresentationFormat>
  <Paragraphs>93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Gill Sans MT</vt:lpstr>
      <vt:lpstr>Galerie</vt:lpstr>
      <vt:lpstr>La boîte à outils MATHEMATIQUE DE L’INSTITUTEUR</vt:lpstr>
      <vt:lpstr>TYPES D’OUTILS</vt:lpstr>
      <vt:lpstr>1. DU MATERIEL PEDAGOGIQUE CONCRET</vt:lpstr>
      <vt:lpstr>2. Des manuels, DES cours et des documents officiels</vt:lpstr>
      <vt:lpstr>3. Des Cours et DES DOCUMENTS OFFICIELS</vt:lpstr>
      <vt:lpstr>4. Des livres ET DES REVUES</vt:lpstr>
      <vt:lpstr>5. Des problèmes originaux</vt:lpstr>
      <vt:lpstr>6. Des logiciels et applications mathématiques</vt:lpstr>
      <vt:lpstr>7. Des logiciels et applications généralistes</vt:lpstr>
      <vt:lpstr>8. Des réseaux pour échanger et s’informer</vt:lpstr>
      <vt:lpstr>9. Des sites et des VIDEOS</vt:lpstr>
      <vt:lpstr>10. Des jeux … et d’autres approches</vt:lpstr>
      <vt:lpstr>… ET BIEN PLUS !!</vt:lpstr>
      <vt:lpstr>Des questions, des souhaits, des remarques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boîte à outils DU PROF DE MATHS</dc:title>
  <dc:creator>Lamon Joëlle</dc:creator>
  <cp:lastModifiedBy>Lamon Joëlle</cp:lastModifiedBy>
  <cp:revision>25</cp:revision>
  <cp:lastPrinted>2018-11-21T15:37:31Z</cp:lastPrinted>
  <dcterms:created xsi:type="dcterms:W3CDTF">2018-11-20T12:40:25Z</dcterms:created>
  <dcterms:modified xsi:type="dcterms:W3CDTF">2019-09-26T12:25:40Z</dcterms:modified>
</cp:coreProperties>
</file>